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5" r:id="rId3"/>
    <p:sldId id="298" r:id="rId4"/>
    <p:sldId id="257" r:id="rId5"/>
    <p:sldId id="304" r:id="rId6"/>
    <p:sldId id="263" r:id="rId7"/>
    <p:sldId id="262" r:id="rId8"/>
    <p:sldId id="264" r:id="rId9"/>
    <p:sldId id="274" r:id="rId10"/>
    <p:sldId id="275" r:id="rId11"/>
    <p:sldId id="305" r:id="rId12"/>
    <p:sldId id="300" r:id="rId13"/>
    <p:sldId id="306" r:id="rId14"/>
    <p:sldId id="307" r:id="rId15"/>
    <p:sldId id="308" r:id="rId16"/>
    <p:sldId id="261" r:id="rId17"/>
    <p:sldId id="276" r:id="rId18"/>
    <p:sldId id="277" r:id="rId19"/>
    <p:sldId id="267" r:id="rId20"/>
    <p:sldId id="268" r:id="rId21"/>
    <p:sldId id="279" r:id="rId22"/>
    <p:sldId id="269" r:id="rId23"/>
    <p:sldId id="272" r:id="rId24"/>
    <p:sldId id="302" r:id="rId25"/>
    <p:sldId id="280" r:id="rId26"/>
    <p:sldId id="281" r:id="rId27"/>
    <p:sldId id="282" r:id="rId28"/>
    <p:sldId id="290" r:id="rId29"/>
    <p:sldId id="273" r:id="rId30"/>
    <p:sldId id="284" r:id="rId31"/>
    <p:sldId id="283" r:id="rId32"/>
    <p:sldId id="285" r:id="rId33"/>
    <p:sldId id="286" r:id="rId34"/>
    <p:sldId id="287" r:id="rId35"/>
    <p:sldId id="289" r:id="rId36"/>
    <p:sldId id="288" r:id="rId37"/>
    <p:sldId id="291" r:id="rId38"/>
    <p:sldId id="293" r:id="rId39"/>
    <p:sldId id="296" r:id="rId40"/>
    <p:sldId id="297" r:id="rId41"/>
    <p:sldId id="292" r:id="rId42"/>
    <p:sldId id="303" r:id="rId43"/>
    <p:sldId id="294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BB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 showGuides="1">
      <p:cViewPr varScale="1">
        <p:scale>
          <a:sx n="117" d="100"/>
          <a:sy n="117" d="100"/>
        </p:scale>
        <p:origin x="80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gif>
</file>

<file path=ppt/media/image5.gif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9706-CADA-4C49-91F7-7AFB73B38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50DD4-58CB-3D46-B3E3-0D60675E3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2ECED-CB6F-3449-A139-0378893E0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5E4E2-FAB5-2247-8D92-6BF1DE19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4F5A2-CB37-8C4A-9D81-CAF2FD80D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082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6592B-C4FD-5743-941E-D32404B49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25FAED-CF71-474C-BA28-01D3E05A6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E7378-7512-714A-A15A-B1B46AF06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75CAB-46A6-8F48-B9CD-C05A3DD64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00603-5586-D240-9207-DC4E2D9EF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15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0F3AE-FE40-EC42-BA8A-48B079077F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A15986-79EC-A941-AB32-0FD8438A5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338E6-85C2-5244-9682-3B94E99A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9D935-5CAA-A04B-81AA-08AA0DED5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63D0D-7294-5447-A61B-27619132D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18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D7816-C370-E640-A67E-B51B0A7F0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D999A-BA62-EA43-A1A2-14ABE751E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63100-7798-744B-8538-239CB117D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FC441-08AD-F24E-8392-82B59AE77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0BF2C-FF53-3E4C-AE11-4D25ABE4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83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B102-22C3-DC49-8942-2233A383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1ED4B-E078-7E42-A248-F09BDB9AF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62719-4309-0542-8560-BE3604E61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92B92-7AAE-2946-BECA-EE52ABE76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DA720-CEF0-224F-A75F-BDD5A0F67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422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65B61-5BC5-A14E-872B-09B7D1C2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C2C-8AB3-8B4C-8CC6-BB05E8E5D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3AC54-E25D-7A42-8791-D72A686C6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11226-1C92-334A-9981-B122FAB37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A285F-584B-CA48-BBE3-43DD8ABE8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30149-B2B7-B741-9E80-0061D4B99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903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EED8-F4AC-2040-9F9A-686EEBB8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9F939-6009-1345-9ECE-99A6A5CC1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1A16E-D100-C942-98B2-6FCE78EB1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460F70-CC34-BC49-BEC8-9AFC2BEE76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887158-5C35-F44E-9D9F-49FAD43F9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3BB7EE-479B-E642-A9E8-5E04234BC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AB486-6E46-B54A-83E5-70D845637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CE2D39-29D9-8D49-8E5A-92145A4D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048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8F50-3A29-ED48-AD93-191AC51B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946FFC-59AA-304F-81DF-C741CF80D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2D991-A2CC-A740-9171-C335F8C0E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3237B-5C8A-754A-B894-DD1909929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53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8BF844-FB82-DC48-B806-7AD50CFF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FE82F3-4A96-3540-A981-800DFD7E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80C11-6B47-F447-B7BC-D12F94EBA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42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9DED-5B0F-E84C-A9C2-EB62156BF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EA754-BCC7-594F-BE13-E014E3E6C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D493E-5DCF-4D49-AA3C-E3370E4E0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EC152-526C-8F46-B4C2-7D4EB9E7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C1321-4281-C648-94C1-A228ECD14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56436-2D9A-D544-A29B-0718DB16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67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8B3F4-1500-1642-90BF-604B12324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A9508B-ED24-0D46-A74D-AD5F830D9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E40637-DE3E-3E4D-9E0A-01FC6B0A8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DFBCAB-FC1D-8B49-B3FB-C8891E5BC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DE008F-34CB-4847-81DF-874101FB3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EDD6F-04E7-6B47-BB16-8AED9313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49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81DCEC-A938-E84B-AE94-5BAAC419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C3D1B-030B-3140-910B-BC2D26E6C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F0C8B-FF79-E942-8EFD-06E79BF7E2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6811B-FAC3-A74C-BA4A-0633AE621745}" type="datetimeFigureOut">
              <a:t>9/17/19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5C10E-939A-4E47-B2DF-BC1338256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9142E-8CC8-2040-A1A4-8753646845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1835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5minutebi.com/2017/12/05/data-visualization-pie-charts-are-evil/" TargetMode="External"/><Relationship Id="rId4" Type="http://schemas.openxmlformats.org/officeDocument/2006/relationships/hyperlink" Target="https://www.linkedin.com/pulse/20141112072337-64875646-stop-using-pie-charts-they-are-evil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anjeetjain3/seaborn-tips-dataset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shapiro.htm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ttest_ind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uora.com/Why-is-the-normal-distribution-important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dlbkaurTAUg" TargetMode="External"/><Relationship Id="rId3" Type="http://schemas.openxmlformats.org/officeDocument/2006/relationships/hyperlink" Target="https://fr.wikipedia.org/wiki/Esp%C3%A9rance_math%C3%A9matique" TargetMode="External"/><Relationship Id="rId7" Type="http://schemas.openxmlformats.org/officeDocument/2006/relationships/hyperlink" Target="https://fr.wikipedia.org/wiki/Fonction_de_r%C3%A9partition" TargetMode="External"/><Relationship Id="rId2" Type="http://schemas.openxmlformats.org/officeDocument/2006/relationships/hyperlink" Target="https://fr.wikipedia.org/wiki/Suite_(math%C3%A9matiques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r.wikipedia.org/wiki/Convergence_de_variables_al%C3%A9atoires#Convergence_en_loi" TargetMode="External"/><Relationship Id="rId5" Type="http://schemas.openxmlformats.org/officeDocument/2006/relationships/hyperlink" Target="https://fr.wikipedia.org/wiki/Loi_normale" TargetMode="External"/><Relationship Id="rId4" Type="http://schemas.openxmlformats.org/officeDocument/2006/relationships/hyperlink" Target="https://fr.wikipedia.org/wiki/%C3%89cart-typ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Cram%C3%A9r%E2%80%93von_Mises_criterion" TargetMode="External"/><Relationship Id="rId3" Type="http://schemas.openxmlformats.org/officeDocument/2006/relationships/hyperlink" Target="https://en.wikipedia.org/wiki/Shapiro%E2%80%93Wilk_test" TargetMode="External"/><Relationship Id="rId7" Type="http://schemas.openxmlformats.org/officeDocument/2006/relationships/hyperlink" Target="https://en.wikipedia.org/wiki/Anderson%E2%80%93Darling_test" TargetMode="External"/><Relationship Id="rId2" Type="http://schemas.openxmlformats.org/officeDocument/2006/relationships/hyperlink" Target="https://en.wikipedia.org/wiki/Kolmogorov%E2%80%93Smirnov_te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Kurtosis" TargetMode="External"/><Relationship Id="rId11" Type="http://schemas.openxmlformats.org/officeDocument/2006/relationships/hyperlink" Target="https://en.wikipedia.org/wiki/Pearson%27s_chi-squared_test" TargetMode="External"/><Relationship Id="rId5" Type="http://schemas.openxmlformats.org/officeDocument/2006/relationships/hyperlink" Target="https://en.wikipedia.org/wiki/Skewness" TargetMode="External"/><Relationship Id="rId10" Type="http://schemas.openxmlformats.org/officeDocument/2006/relationships/hyperlink" Target="https://en.wikipedia.org/wiki/D%27Agostino%27s_K-squared_test" TargetMode="External"/><Relationship Id="rId4" Type="http://schemas.openxmlformats.org/officeDocument/2006/relationships/hyperlink" Target="https://en.wikipedia.org/wiki/Jarque%E2%80%93Bera_test" TargetMode="External"/><Relationship Id="rId9" Type="http://schemas.openxmlformats.org/officeDocument/2006/relationships/hyperlink" Target="https://en.wikipedia.org/wiki/Lilliefors_tes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hapiro%E2%80%93Wilk_test" TargetMode="External"/><Relationship Id="rId2" Type="http://schemas.openxmlformats.org/officeDocument/2006/relationships/hyperlink" Target="https://en.m.wikipedia.org/wiki/Kolmogorov%E2%80%93Smirnov_test" TargetMode="Externa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udemy-engineering/three-reasons-we-bootstrap-our-experimentation-data-80d6876ae6f2" TargetMode="External"/><Relationship Id="rId2" Type="http://schemas.openxmlformats.org/officeDocument/2006/relationships/hyperlink" Target="https://projecteuclid.org/euclid.aos/1176344552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machinelearningmastery.com/calculate-bootstrap-confidence-intervals-machine-learning-results-python/" TargetMode="Externa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d41586-019-00857-9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index.php" TargetMode="External"/><Relationship Id="rId2" Type="http://schemas.openxmlformats.org/officeDocument/2006/relationships/hyperlink" Target="https://opendata.paris.fr/explore/dataset/les-arbres/information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d41586-019-00857-9" TargetMode="Externa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statistical-tests-when-to-use-which-704557554740" TargetMode="External"/><Relationship Id="rId2" Type="http://schemas.openxmlformats.org/officeDocument/2006/relationships/hyperlink" Target="https://github.com/tirthajyoti/Stats-Maths-with-Python/blob/master/Intro_Hypothesis_Testing.ipynb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towardsdatascience.com/demystifying-hypothesis-testing-with-simple-python-examples-4997ad3c5294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matplotlib.org/gallery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eaborn.pydata.org/examples/regression_marginals.html" TargetMode="External"/><Relationship Id="rId2" Type="http://schemas.openxmlformats.org/officeDocument/2006/relationships/hyperlink" Target="https://seaborn.pydata.org/examples/index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0643-BE06-FF43-8F6E-F4198E0790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15650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fr-FR"/>
              <a:t>Exploration des données</a:t>
            </a:r>
            <a:br>
              <a:rPr lang="fr-FR"/>
            </a:br>
            <a:r>
              <a:rPr lang="fr-FR"/>
              <a:t>&amp;</a:t>
            </a:r>
            <a:br>
              <a:rPr lang="fr-FR"/>
            </a:br>
            <a:r>
              <a:rPr lang="fr-FR"/>
              <a:t>tests statistiques</a:t>
            </a:r>
          </a:p>
        </p:txBody>
      </p:sp>
    </p:spTree>
    <p:extLst>
      <p:ext uri="{BB962C8B-B14F-4D97-AF65-F5344CB8AC3E}">
        <p14:creationId xmlns:p14="http://schemas.microsoft.com/office/powerpoint/2010/main" val="655847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C8E031-533D-4A44-A22C-F0303B60D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56" y="1850571"/>
            <a:ext cx="5925344" cy="32504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EC35DE-C14B-D342-9923-6EE5CF7F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85" y="1690687"/>
            <a:ext cx="5502729" cy="3338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0DC854-290E-D142-A69D-BE242E2879F0}"/>
              </a:ext>
            </a:extLst>
          </p:cNvPr>
          <p:cNvSpPr txBox="1"/>
          <p:nvPr/>
        </p:nvSpPr>
        <p:spPr>
          <a:xfrm>
            <a:off x="1894114" y="5910943"/>
            <a:ext cx="93607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4"/>
              </a:rPr>
              <a:t>https://www.linkedin.com/pulse/20141112072337-64875646-stop-using-pie-charts-they-are-evil/</a:t>
            </a:r>
            <a:endParaRPr lang="en-US"/>
          </a:p>
          <a:p>
            <a:r>
              <a:rPr lang="en-US">
                <a:hlinkClick r:id="rId5"/>
              </a:rPr>
              <a:t>https://5minutebi.com/2017/12/05/data-visualization-pie-charts-are-evil/</a:t>
            </a:r>
            <a:endParaRPr lang="en-US"/>
          </a:p>
          <a:p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4F9FAC-FDAC-094E-8DA6-D1BAD80C4CB4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C04E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No pie charts</a:t>
            </a:r>
          </a:p>
        </p:txBody>
      </p:sp>
    </p:spTree>
    <p:extLst>
      <p:ext uri="{BB962C8B-B14F-4D97-AF65-F5344CB8AC3E}">
        <p14:creationId xmlns:p14="http://schemas.microsoft.com/office/powerpoint/2010/main" val="3286722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966CC-0C94-5F41-A2FD-3D80E203A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Graphiques usuels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70D1D-4E50-CE47-9B32-5A3A1F6551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6378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41161"/>
            <a:ext cx="6096000" cy="923330"/>
          </a:xfrm>
          <a:solidFill>
            <a:schemeClr val="tx1"/>
          </a:solidFill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= pd.read_csv('auto-mpg.csv')</a:t>
            </a:r>
          </a:p>
          <a:p>
            <a:pPr marL="0" indent="0">
              <a:buNone/>
            </a:pPr>
            <a:r>
              <a:rPr lang="fr-FR" sz="1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df.mpg.hist(bins = 30)</a:t>
            </a:r>
          </a:p>
          <a:p>
            <a:pPr marL="0" indent="0">
              <a:buNone/>
            </a:pPr>
            <a:endParaRPr lang="fr-FR" sz="180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D6830E-9E41-864A-8331-D6790DBA9C23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00FDFF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Histograms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069270-A596-754D-A29C-63E2FA8FEF51}"/>
              </a:ext>
            </a:extLst>
          </p:cNvPr>
          <p:cNvSpPr/>
          <p:nvPr/>
        </p:nvSpPr>
        <p:spPr>
          <a:xfrm>
            <a:off x="6106274" y="641161"/>
            <a:ext cx="6096000" cy="923330"/>
          </a:xfrm>
          <a:prstGeom prst="rect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txBody>
          <a:bodyPr>
            <a:spAutoFit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matplotlib.pyplot as plt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plt.hist(df.mpg, bins =30)</a:t>
            </a:r>
          </a:p>
          <a:p>
            <a:endParaRPr lang="fr-FR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A6BCD8-20ED-3B40-9630-62F692955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2210822"/>
            <a:ext cx="5842000" cy="4381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2F7150-B36E-1B42-BBE2-E607F4677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835" y="2566009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46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354449-9212-2748-BE31-6488C50C8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60" y="3026341"/>
            <a:ext cx="5108879" cy="383165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41160"/>
            <a:ext cx="6096000" cy="2515399"/>
          </a:xfrm>
          <a:solidFill>
            <a:schemeClr val="tx1"/>
          </a:solidFill>
          <a:ln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1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= pd.read_csv('auto-mpg.csv')</a:t>
            </a:r>
          </a:p>
          <a:p>
            <a:pPr marL="0" indent="0">
              <a:buNone/>
            </a:pPr>
            <a:r>
              <a:rPr lang="fr-FR" sz="1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plt.scatter(df.weight, df.acceleration)</a:t>
            </a:r>
          </a:p>
          <a:p>
            <a:pPr marL="0" indent="0">
              <a:buNone/>
            </a:pPr>
            <a:r>
              <a:rPr lang="fr-FR" sz="1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plt.xlabel('weight')</a:t>
            </a:r>
          </a:p>
          <a:p>
            <a:pPr marL="0" indent="0">
              <a:buNone/>
            </a:pPr>
            <a:r>
              <a:rPr lang="fr-FR" sz="1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plt.ylabel('acceleration')</a:t>
            </a:r>
          </a:p>
          <a:p>
            <a:pPr marL="0" indent="0">
              <a:buNone/>
            </a:pPr>
            <a:r>
              <a:rPr lang="fr-FR" sz="1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plt.grid(alpha = 0.3)</a:t>
            </a:r>
          </a:p>
          <a:p>
            <a:pPr marL="0" indent="0">
              <a:buNone/>
            </a:pPr>
            <a:r>
              <a:rPr lang="fr-FR" sz="1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plt.title('Acceleration vs Weight')</a:t>
            </a:r>
          </a:p>
          <a:p>
            <a:pPr marL="0" indent="0">
              <a:buNone/>
            </a:pPr>
            <a:r>
              <a:rPr lang="fr-FR" sz="1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plt.savefig('./assets/autompg-scatter.png')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D6830E-9E41-864A-8331-D6790DBA9C23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00FDFF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Scatterplots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069270-A596-754D-A29C-63E2FA8FEF51}"/>
              </a:ext>
            </a:extLst>
          </p:cNvPr>
          <p:cNvSpPr/>
          <p:nvPr/>
        </p:nvSpPr>
        <p:spPr>
          <a:xfrm>
            <a:off x="6106274" y="641161"/>
            <a:ext cx="6096000" cy="923330"/>
          </a:xfrm>
          <a:prstGeom prst="rect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txBody>
          <a:bodyPr>
            <a:spAutoFit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seaborn as sns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sns.scatterplot(df.weight, df.acceleration)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sns.despine()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32A94F0-F601-BC42-8FE5-F02763635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274" y="3026340"/>
            <a:ext cx="5108879" cy="383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583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2D6830E-9E41-864A-8331-D6790DBA9C23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00FDFF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Barchart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069270-A596-754D-A29C-63E2FA8FEF51}"/>
              </a:ext>
            </a:extLst>
          </p:cNvPr>
          <p:cNvSpPr/>
          <p:nvPr/>
        </p:nvSpPr>
        <p:spPr>
          <a:xfrm>
            <a:off x="0" y="641161"/>
            <a:ext cx="12202274" cy="923330"/>
          </a:xfrm>
          <a:prstGeom prst="rect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seaborn as sns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= df.cylinders.value_counts()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sns.barplot(data.keys(), data.values)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395880-9A06-AF4C-99FA-0BFA61102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0" y="2328014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38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EDD065-E306-DC46-9EDE-1F44326BC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612" y="971419"/>
            <a:ext cx="7848775" cy="588658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2D6830E-9E41-864A-8331-D6790DBA9C23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00FDFF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Boxplot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069270-A596-754D-A29C-63E2FA8FEF51}"/>
              </a:ext>
            </a:extLst>
          </p:cNvPr>
          <p:cNvSpPr/>
          <p:nvPr/>
        </p:nvSpPr>
        <p:spPr>
          <a:xfrm>
            <a:off x="-1" y="641161"/>
            <a:ext cx="12192001" cy="646331"/>
          </a:xfrm>
          <a:prstGeom prst="rect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seaborn as sns</a:t>
            </a:r>
          </a:p>
          <a:p>
            <a:r>
              <a:rPr lang="en-US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sns.boxplot(x="cylinders", y="acceleration", hue="origin", data=df)</a:t>
            </a:r>
            <a:endParaRPr lang="fr-FR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4379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D66CF-5C6A-6C4B-9A1D-7589E6236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fr-FR"/>
              <a:t>dataset: </a:t>
            </a:r>
            <a:r>
              <a:rPr lang="fr-FR">
                <a:hlinkClick r:id="rId2"/>
              </a:rPr>
              <a:t>tips</a:t>
            </a:r>
            <a:r>
              <a:rPr lang="fr-FR"/>
              <a:t>: </a:t>
            </a:r>
            <a:r>
              <a:rPr lang="fr-FR">
                <a:hlinkClick r:id="rId2"/>
              </a:rPr>
              <a:t>https://www.kaggle.com/ranjeetjain3/seaborn-tips-dataset</a:t>
            </a:r>
            <a:r>
              <a:rPr lang="fr-FR"/>
              <a:t> 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df = sns.load_dataset('tips')</a:t>
            </a:r>
            <a:endParaRPr lang="fr-F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fontAlgn="base"/>
            <a:r>
              <a:rPr lang="en-US"/>
              <a:t>total_bill: Total bill (cost of the meal), including tax, in US dollars</a:t>
            </a:r>
          </a:p>
          <a:p>
            <a:pPr lvl="1" fontAlgn="base"/>
            <a:r>
              <a:rPr lang="en-US"/>
              <a:t>tip: Tip (gratuity) in US dollars</a:t>
            </a:r>
          </a:p>
          <a:p>
            <a:pPr lvl="1" fontAlgn="base"/>
            <a:r>
              <a:rPr lang="en-US"/>
              <a:t>sex : Sex of person paying for the meal (0=male, 1=female)</a:t>
            </a:r>
          </a:p>
          <a:p>
            <a:pPr lvl="1" fontAlgn="base"/>
            <a:r>
              <a:rPr lang="en-US"/>
              <a:t>smoker: Smoker in party? (0=No, 1=Yes)</a:t>
            </a:r>
          </a:p>
          <a:p>
            <a:pPr lvl="1" fontAlgn="base"/>
            <a:r>
              <a:rPr lang="en-US"/>
              <a:t>day : 3=Thur, 4=Fri, 5=Sat, 6=Sun</a:t>
            </a:r>
          </a:p>
          <a:p>
            <a:pPr lvl="1" fontAlgn="base"/>
            <a:r>
              <a:rPr lang="en-US"/>
              <a:t>time : 0=Day, 1=Night</a:t>
            </a:r>
          </a:p>
          <a:p>
            <a:pPr lvl="1" fontAlgn="base"/>
            <a:r>
              <a:rPr lang="en-US"/>
              <a:t>size : Size of the party</a:t>
            </a:r>
          </a:p>
          <a:p>
            <a:endParaRPr lang="fr-FR"/>
          </a:p>
          <a:p>
            <a:r>
              <a:rPr lang="fr-FR"/>
              <a:t>visualisation des tips, total bill, ratio</a:t>
            </a:r>
          </a:p>
          <a:p>
            <a:r>
              <a:rPr lang="fr-FR"/>
              <a:t>par jour / h/f / smoker , time</a:t>
            </a:r>
          </a:p>
          <a:p>
            <a:endParaRPr lang="fr-FR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E14EAB6-EA29-6B4A-8D39-AB8A44F71119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A vous – tips dataset</a:t>
            </a:r>
          </a:p>
        </p:txBody>
      </p:sp>
    </p:spTree>
    <p:extLst>
      <p:ext uri="{BB962C8B-B14F-4D97-AF65-F5344CB8AC3E}">
        <p14:creationId xmlns:p14="http://schemas.microsoft.com/office/powerpoint/2010/main" val="3824251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66D6-B129-9E43-A97A-4F914BCEA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Tests statistiques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DC3FE-DA4B-6241-ADCE-63FC3EEFEB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ouch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73C5E8-DE73-9C44-A4FA-81B1EB199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5244" y="-7197"/>
            <a:ext cx="4688910" cy="6865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199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65B907-5CA6-064C-BAFF-4B3A588CB02F}"/>
              </a:ext>
            </a:extLst>
          </p:cNvPr>
          <p:cNvSpPr txBox="1"/>
          <p:nvPr/>
        </p:nvSpPr>
        <p:spPr>
          <a:xfrm>
            <a:off x="302987" y="5291183"/>
            <a:ext cx="49310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rgbClr val="002060"/>
                </a:solidFill>
              </a:rPr>
              <a:t>School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solidFill>
                  <a:srgbClr val="002060"/>
                </a:solidFill>
              </a:rPr>
              <a:t>taille moyenne des filles vs taille moyenne des garçons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solidFill>
                  <a:srgbClr val="002060"/>
                </a:solidFill>
              </a:rPr>
              <a:t>peut-t-on conclure que les garçons sont plus grands que les filles 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1F45401-FA06-734A-BC73-FB698935B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170" y="1938475"/>
            <a:ext cx="5199182" cy="284222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0DD09760-CCCC-B046-8474-5140CB26A159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C04E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Différence des moyennes – T-test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144453-2E28-2246-A036-EADDCC253993}"/>
              </a:ext>
            </a:extLst>
          </p:cNvPr>
          <p:cNvSpPr/>
          <p:nvPr/>
        </p:nvSpPr>
        <p:spPr>
          <a:xfrm>
            <a:off x="242170" y="828153"/>
            <a:ext cx="49310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>
                <a:solidFill>
                  <a:srgbClr val="002060"/>
                </a:solidFill>
              </a:rPr>
              <a:t>2 populations avec des moyennes differentes</a:t>
            </a:r>
          </a:p>
          <a:p>
            <a:r>
              <a:rPr lang="fr-FR">
                <a:solidFill>
                  <a:srgbClr val="002060"/>
                </a:solidFill>
              </a:rPr>
              <a:t>Question: la difference est elle statistiquement significative?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F29BE48-C99E-D342-AC01-6A8C8342F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4883" y="1127341"/>
            <a:ext cx="6787882" cy="529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910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BBA9E-BBB4-EB43-B436-52A534A10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23" y="977758"/>
            <a:ext cx="6085114" cy="4351338"/>
          </a:xfrm>
        </p:spPr>
        <p:txBody>
          <a:bodyPr>
            <a:normAutofit lnSpcReduction="10000"/>
          </a:bodyPr>
          <a:lstStyle/>
          <a:p>
            <a:r>
              <a:rPr lang="fr-FR">
                <a:solidFill>
                  <a:srgbClr val="002060"/>
                </a:solidFill>
              </a:rPr>
              <a:t>Des données D et une observation O</a:t>
            </a:r>
          </a:p>
          <a:p>
            <a:r>
              <a:rPr lang="fr-FR">
                <a:solidFill>
                  <a:srgbClr val="002060"/>
                </a:solidFill>
              </a:rPr>
              <a:t>On définit une hypothèse: H0</a:t>
            </a:r>
          </a:p>
          <a:p>
            <a:r>
              <a:rPr lang="fr-FR">
                <a:solidFill>
                  <a:srgbClr val="002060"/>
                </a:solidFill>
              </a:rPr>
              <a:t>On calcule la probabilité que </a:t>
            </a:r>
          </a:p>
          <a:p>
            <a:pPr lvl="1"/>
            <a:r>
              <a:rPr lang="fr-FR">
                <a:solidFill>
                  <a:srgbClr val="002060"/>
                </a:solidFill>
              </a:rPr>
              <a:t>si H0 est vrai, on obtienne 0</a:t>
            </a:r>
          </a:p>
          <a:p>
            <a:r>
              <a:rPr lang="fr-FR">
                <a:solidFill>
                  <a:srgbClr val="002060"/>
                </a:solidFill>
              </a:rPr>
              <a:t>cette probabilité est appelée valeur-p</a:t>
            </a:r>
          </a:p>
          <a:p>
            <a:r>
              <a:rPr lang="fr-FR">
                <a:solidFill>
                  <a:srgbClr val="002060"/>
                </a:solidFill>
              </a:rPr>
              <a:t>Si p-value &lt; 0.05 alors</a:t>
            </a:r>
          </a:p>
          <a:p>
            <a:pPr lvl="1"/>
            <a:r>
              <a:rPr lang="fr-FR">
                <a:solidFill>
                  <a:srgbClr val="002060"/>
                </a:solidFill>
              </a:rPr>
              <a:t>p(O / H0 ) &lt; 0.05</a:t>
            </a:r>
          </a:p>
          <a:p>
            <a:pPr lvl="1"/>
            <a:r>
              <a:rPr lang="fr-FR">
                <a:solidFill>
                  <a:srgbClr val="002060"/>
                </a:solidFill>
              </a:rPr>
              <a:t>la probabilité d'observer O si H0 est vrai est très faible</a:t>
            </a:r>
          </a:p>
          <a:p>
            <a:pPr lvl="1"/>
            <a:r>
              <a:rPr lang="fr-FR">
                <a:solidFill>
                  <a:srgbClr val="002060"/>
                </a:solidFill>
              </a:rPr>
              <a:t>donc on rejete H0</a:t>
            </a:r>
          </a:p>
          <a:p>
            <a:endParaRPr lang="fr-FR">
              <a:solidFill>
                <a:srgbClr val="00206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F701B9-7273-D84F-8677-A16F16B17460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C04E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test statistique 101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E6F0A4-D0E0-5D4B-8FA9-35374FD3A72F}"/>
              </a:ext>
            </a:extLst>
          </p:cNvPr>
          <p:cNvSpPr txBox="1"/>
          <p:nvPr/>
        </p:nvSpPr>
        <p:spPr>
          <a:xfrm>
            <a:off x="6090863" y="641161"/>
            <a:ext cx="6085114" cy="637097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</a:rPr>
              <a:t>school dataset, moyenne taille fille / garcons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</a:rPr>
              <a:t>H0: les filles et les garçons ont la meme taille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</a:rPr>
              <a:t>T_f = …., T_g = …</a:t>
            </a:r>
          </a:p>
          <a:p>
            <a:endParaRPr lang="fr-FR" sz="24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</a:rPr>
              <a:t>si p-value &lt;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</a:rPr>
              <a:t>on rejete H0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</a:rPr>
              <a:t>donc filles et garcons n'ont pas la meme taille en moyenne</a:t>
            </a:r>
          </a:p>
          <a:p>
            <a:pPr lvl="1"/>
            <a:endParaRPr lang="fr-FR" sz="24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</a:rPr>
              <a:t>si p-value &gt;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400">
                <a:solidFill>
                  <a:schemeClr val="bg1"/>
                </a:solidFill>
              </a:rPr>
              <a:t>on ne peut rejeter H0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400" b="1">
                <a:solidFill>
                  <a:schemeClr val="bg1"/>
                </a:solidFill>
              </a:rPr>
              <a:t>ce qui ne veut pas dire que les filles et garcons ont la meme taille, </a:t>
            </a:r>
            <a:br>
              <a:rPr lang="fr-FR" sz="2400" b="1">
                <a:solidFill>
                  <a:schemeClr val="bg1"/>
                </a:solidFill>
              </a:rPr>
            </a:br>
            <a:r>
              <a:rPr lang="fr-FR" sz="2400" b="1">
                <a:solidFill>
                  <a:schemeClr val="bg1"/>
                </a:solidFill>
              </a:rPr>
              <a:t>simplement qu'on ne peut pas conclure le contraire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677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D40AF-F5E3-E24E-8FD0-1F0B98EEA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1082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exploration des données et data visualization</a:t>
            </a:r>
          </a:p>
          <a:p>
            <a:r>
              <a:rPr lang="en-US"/>
              <a:t>demo matplotlib, seaborn on auto-mpg </a:t>
            </a:r>
          </a:p>
          <a:p>
            <a:r>
              <a:rPr lang="en-US"/>
              <a:t>lab sur le dataset tips</a:t>
            </a:r>
          </a:p>
          <a:p>
            <a:r>
              <a:rPr lang="en-US"/>
              <a:t>normal distribution </a:t>
            </a:r>
          </a:p>
          <a:p>
            <a:r>
              <a:rPr lang="en-US"/>
              <a:t>theorème central limite</a:t>
            </a:r>
          </a:p>
          <a:p>
            <a:r>
              <a:rPr lang="fr-FR"/>
              <a:t>gaussianizer une variable</a:t>
            </a:r>
            <a:endParaRPr lang="en-US"/>
          </a:p>
          <a:p>
            <a:r>
              <a:rPr lang="en-US"/>
              <a:t>tests d'hypotheses: </a:t>
            </a:r>
          </a:p>
          <a:p>
            <a:pPr lvl="1"/>
            <a:r>
              <a:rPr lang="en-US"/>
              <a:t>statistique et p-value</a:t>
            </a:r>
          </a:p>
          <a:p>
            <a:pPr lvl="1"/>
            <a:r>
              <a:rPr lang="en-US"/>
              <a:t>T-test, Smirnoff Kolmogorov test, </a:t>
            </a:r>
            <a:r>
              <a:rPr lang="en-US" u="sng">
                <a:effectLst/>
                <a:hlinkClick r:id="rId2"/>
              </a:rPr>
              <a:t>shapiro</a:t>
            </a:r>
            <a:r>
              <a:rPr lang="en-US" u="sng">
                <a:effectLst/>
              </a:rPr>
              <a:t>-wilk</a:t>
            </a:r>
            <a:endParaRPr lang="en-US"/>
          </a:p>
          <a:p>
            <a:r>
              <a:rPr lang="en-US"/>
              <a:t>Comment interpréter correctement un test d’hypothèses ? </a:t>
            </a:r>
          </a:p>
          <a:p>
            <a:r>
              <a:rPr lang="en-US"/>
              <a:t>échantilloner &amp; bootstrapping </a:t>
            </a:r>
          </a:p>
          <a:p>
            <a:r>
              <a:rPr lang="en-US"/>
              <a:t>p-hacking demo</a:t>
            </a:r>
            <a:endParaRPr lang="fr-FR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8CD12D1-5164-4248-A9AC-728D28995E00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426BAD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accent1">
                    <a:lumMod val="20000"/>
                    <a:lumOff val="80000"/>
                  </a:schemeClr>
                </a:solidFill>
              </a:rPr>
              <a:t>Aujourd'hui: data exploration et tests statistiques</a:t>
            </a:r>
          </a:p>
        </p:txBody>
      </p:sp>
    </p:spTree>
    <p:extLst>
      <p:ext uri="{BB962C8B-B14F-4D97-AF65-F5344CB8AC3E}">
        <p14:creationId xmlns:p14="http://schemas.microsoft.com/office/powerpoint/2010/main" val="4137806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5606" y="2028339"/>
            <a:ext cx="8876778" cy="3545743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pandas as pd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= pd.read_csv('school.csv')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girls and boys heights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 = df[df.sex == 'f'].height.values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 = df[df.sex == 'm'].height.values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scipy import stats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stats.ttest_ind(G,B)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D30888-DBF1-C74F-83D8-F7B5CBBD3CF5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C04E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t-test avec scipy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23AC15-A9A6-224A-A139-54E8F874FE63}"/>
              </a:ext>
            </a:extLst>
          </p:cNvPr>
          <p:cNvSpPr/>
          <p:nvPr/>
        </p:nvSpPr>
        <p:spPr>
          <a:xfrm>
            <a:off x="1895605" y="791666"/>
            <a:ext cx="85260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hlinkClick r:id="rId2"/>
              </a:rPr>
              <a:t>https://docs.scipy.org/doc/scipy/reference/generated/scipy.stats.ttest_ind.html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4267516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677" y="823543"/>
            <a:ext cx="8730641" cy="967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>
                <a:solidFill>
                  <a:srgbClr val="002060"/>
                </a:solidFill>
              </a:rPr>
              <a:t>La différence de la moyenne du </a:t>
            </a:r>
            <a:r>
              <a:rPr lang="fr-FR" b="1">
                <a:solidFill>
                  <a:srgbClr val="002060"/>
                </a:solidFill>
              </a:rPr>
              <a:t>poids</a:t>
            </a:r>
            <a:r>
              <a:rPr lang="fr-FR">
                <a:solidFill>
                  <a:srgbClr val="002060"/>
                </a:solidFill>
              </a:rPr>
              <a:t> (weight) entre garçons et filles est elle statistiquement significative ?</a:t>
            </a:r>
          </a:p>
          <a:p>
            <a:endParaRPr lang="fr-FR">
              <a:solidFill>
                <a:srgbClr val="00206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CCF08C-ED3F-CE40-9BF0-8CE08131CC69}"/>
              </a:ext>
            </a:extLst>
          </p:cNvPr>
          <p:cNvSpPr/>
          <p:nvPr/>
        </p:nvSpPr>
        <p:spPr>
          <a:xfrm>
            <a:off x="839691" y="2554983"/>
            <a:ext cx="11227496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pandas as pd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= pd.read_csv('school.csv')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girls and boys weights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 = df[df.sex == 'f'].weight.values. # </a:t>
            </a:r>
            <a:r>
              <a:rPr lang="en-US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46.92 kg</a:t>
            </a:r>
            <a:endParaRPr lang="fr-FR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 = df[df.sex == 'm'].weight.values # </a:t>
            </a:r>
            <a:r>
              <a:rPr lang="en-US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44.85 </a:t>
            </a:r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scipy import stats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stats.ttest_ind(G,B)</a:t>
            </a:r>
          </a:p>
          <a:p>
            <a:r>
              <a:rPr lang="en-US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Ttest_indResult(statistic=-1.814, pvalue=0.0708)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15B8D41-A9A2-484C-B65B-07A8446D44B0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A vous – t-test sur le poids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53141-659F-7049-89BA-B346982932DD}"/>
              </a:ext>
            </a:extLst>
          </p:cNvPr>
          <p:cNvSpPr/>
          <p:nvPr/>
        </p:nvSpPr>
        <p:spPr>
          <a:xfrm>
            <a:off x="325677" y="5026903"/>
            <a:ext cx="1107300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>
                <a:solidFill>
                  <a:srgbClr val="002060"/>
                </a:solidFill>
                <a:cs typeface="Courier New" panose="02070309020205020404" pitchFamily="49" charset="0"/>
              </a:rPr>
              <a:t>p-value &gt; 0.05 donc on ne peut rejeter H0 </a:t>
            </a:r>
          </a:p>
          <a:p>
            <a:endParaRPr lang="en-US" sz="2800">
              <a:solidFill>
                <a:srgbClr val="002060"/>
              </a:solidFill>
              <a:cs typeface="Courier New" panose="02070309020205020404" pitchFamily="49" charset="0"/>
            </a:endParaRPr>
          </a:p>
          <a:p>
            <a:r>
              <a:rPr lang="en-US" sz="2800">
                <a:solidFill>
                  <a:srgbClr val="002060"/>
                </a:solidFill>
                <a:cs typeface="Courier New" panose="02070309020205020404" pitchFamily="49" charset="0"/>
              </a:rPr>
              <a:t>Conclusion: les données ne permettent pas de determiner si cette difference de poids en moyenne est statistiquement significative</a:t>
            </a:r>
          </a:p>
        </p:txBody>
      </p:sp>
    </p:spTree>
    <p:extLst>
      <p:ext uri="{BB962C8B-B14F-4D97-AF65-F5344CB8AC3E}">
        <p14:creationId xmlns:p14="http://schemas.microsoft.com/office/powerpoint/2010/main" val="5000082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063" y="1253331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Notre hypothese:</a:t>
            </a:r>
          </a:p>
          <a:p>
            <a:pPr lvl="1"/>
            <a:r>
              <a:rPr lang="en-US"/>
              <a:t>H0: garçons et filles ont la meme taille</a:t>
            </a:r>
          </a:p>
          <a:p>
            <a:pPr lvl="1"/>
            <a:r>
              <a:rPr lang="en-US"/>
              <a:t>cela induit H1, hypothèse alternative: H1: garcons et filles n'ont pas la meme taille</a:t>
            </a:r>
          </a:p>
          <a:p>
            <a:r>
              <a:rPr lang="en-US"/>
              <a:t>Nous n'avons pas conclu que les garçons sont plus grands que les filles</a:t>
            </a:r>
          </a:p>
          <a:p>
            <a:r>
              <a:rPr lang="en-US"/>
              <a:t>Pour cela il aurait fallu definir 2 hypothèses mutuellement exclusives</a:t>
            </a:r>
          </a:p>
          <a:p>
            <a:pPr lvl="1"/>
            <a:r>
              <a:rPr lang="en-US"/>
              <a:t>H0: Ĥ girls&gt;H boys et H1: Ĥ girls≤H boys</a:t>
            </a:r>
          </a:p>
          <a:p>
            <a:r>
              <a:rPr lang="en-US"/>
              <a:t>Dans ce cas, on utiliserait toujours le t-test mais il aurait fallu diviser la valeur de la p-value par 2</a:t>
            </a:r>
          </a:p>
          <a:p>
            <a:r>
              <a:rPr lang="en-US"/>
              <a:t>In our case, p/2=0.001987/2=0.0009935. Which is even lower than the common threshold of 0.05. Therefore we can also reject the null hypothesis and conclude that given our population boys are taller than girls.</a:t>
            </a:r>
          </a:p>
          <a:p>
            <a:r>
              <a:rPr lang="fr-FR"/>
              <a:t>qu'en est il du poids si on prends comme hypothèse nulle et alternative</a:t>
            </a:r>
          </a:p>
          <a:p>
            <a:pPr lvl="1"/>
            <a:r>
              <a:rPr lang="fr-FR"/>
              <a:t>H0: W garcons &lt; W filles </a:t>
            </a:r>
          </a:p>
          <a:p>
            <a:pPr lvl="1"/>
            <a:r>
              <a:rPr lang="fr-FR"/>
              <a:t>H1 : W filles </a:t>
            </a:r>
            <a:r>
              <a:rPr lang="en-US"/>
              <a:t>≤ W garcons</a:t>
            </a:r>
            <a:endParaRPr lang="fr-FR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B37156D-1F31-1542-9F90-7B16DF84DE64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C04E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Subtilités</a:t>
            </a:r>
          </a:p>
        </p:txBody>
      </p:sp>
    </p:spTree>
    <p:extLst>
      <p:ext uri="{BB962C8B-B14F-4D97-AF65-F5344CB8AC3E}">
        <p14:creationId xmlns:p14="http://schemas.microsoft.com/office/powerpoint/2010/main" val="68170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2F89B-F5CF-2941-A0C5-69217BE67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22907" cy="1603375"/>
          </a:xfrm>
        </p:spPr>
        <p:txBody>
          <a:bodyPr/>
          <a:lstStyle/>
          <a:p>
            <a:r>
              <a:rPr lang="fr-FR"/>
              <a:t>load dataset auto-mpg</a:t>
            </a:r>
          </a:p>
          <a:p>
            <a:r>
              <a:rPr lang="fr-FR"/>
              <a:t>la moyenne de la consommation (mpg) est elle la meme entre les voitures d'origine americaine et europeennes?</a:t>
            </a:r>
          </a:p>
          <a:p>
            <a:endParaRPr lang="fr-FR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9518D8E-54FE-C24B-946A-1BE05FB14D7F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A vous – t-test sur la consommation en fct de l'origine</a:t>
            </a:r>
          </a:p>
        </p:txBody>
      </p:sp>
    </p:spTree>
    <p:extLst>
      <p:ext uri="{BB962C8B-B14F-4D97-AF65-F5344CB8AC3E}">
        <p14:creationId xmlns:p14="http://schemas.microsoft.com/office/powerpoint/2010/main" val="3968566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17FB-5C7A-4249-9FFC-459B7050E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B0A01-6297-DD46-BA59-9D3EEAE99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03B6A5-D681-834F-95F4-EDC1A98EE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3749" y="2788367"/>
            <a:ext cx="3878251" cy="403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9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8D29-5D1B-2441-B0FD-3E803FBBA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 – normal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B372B-E926-3C45-B35A-2E42714A6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670" y="0"/>
            <a:ext cx="633608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1E5BD5-6FBD-4549-9474-4D5D28784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1127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60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130788-034E-A04D-B733-0A969F1BEA1C}"/>
              </a:ext>
            </a:extLst>
          </p:cNvPr>
          <p:cNvSpPr txBox="1"/>
          <p:nvPr/>
        </p:nvSpPr>
        <p:spPr>
          <a:xfrm>
            <a:off x="1286155" y="1400977"/>
            <a:ext cx="8784777" cy="3046988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/>
              <a:t>Theoreme central limite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le produit de 2 gaussienne est une gaussienne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la somme de 2 variables independentes gaussienne est gaussienne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la convolution d'une gaussienne avec une autre est gaussienne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la transformation de Fourier d'une gaussienne est gaussienne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moyenne, median et mode sont égales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la distribution est entièrement définie avec 2 paramètres</a:t>
            </a:r>
          </a:p>
          <a:p>
            <a:endParaRPr lang="en-US" sz="2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E270D-B810-8741-8D2B-D84F031C3F97}"/>
              </a:ext>
            </a:extLst>
          </p:cNvPr>
          <p:cNvSpPr txBox="1"/>
          <p:nvPr/>
        </p:nvSpPr>
        <p:spPr>
          <a:xfrm>
            <a:off x="1286155" y="6223751"/>
            <a:ext cx="2953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exception: tree based, knn,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3B0DA8-AEA2-AC45-8146-CA444FB09534}"/>
              </a:ext>
            </a:extLst>
          </p:cNvPr>
          <p:cNvSpPr/>
          <p:nvPr/>
        </p:nvSpPr>
        <p:spPr>
          <a:xfrm>
            <a:off x="1286155" y="5707521"/>
            <a:ext cx="8915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https://www.quora.com/Why-is-the-normal-distribution-important</a:t>
            </a:r>
            <a:endParaRPr lang="fr-FR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4A69D19-CFAB-E94C-8646-033E01DAE114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00FDFF"/>
          </a:solidFill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Pourquoi la gaussienne est si importante en ML et stats ?</a:t>
            </a:r>
          </a:p>
        </p:txBody>
      </p:sp>
    </p:spTree>
    <p:extLst>
      <p:ext uri="{BB962C8B-B14F-4D97-AF65-F5344CB8AC3E}">
        <p14:creationId xmlns:p14="http://schemas.microsoft.com/office/powerpoint/2010/main" val="19786634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8F0A-A33F-5948-A609-4934035FE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Theoreme central limite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7BEA76-C7A7-B948-93F7-C63E30D6A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42" y="1460761"/>
            <a:ext cx="11223258" cy="43569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53920" tIns="31740" rIns="0" bIns="1587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Soit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… une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Suite (mathématiques)"/>
              </a:rPr>
              <a:t>suite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de variables aléatoires réelles définies sur le même espace de probabilité, indépendantes et identiquement distribuées suivant la même loi D. 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Supposons que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Espérance mathématique"/>
              </a:rPr>
              <a:t>espérance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μ et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Écart-type"/>
              </a:rPr>
              <a:t>écart-type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σ de D existent et soient finis avec σ ≠ 0.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Considérons la somme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= 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 … 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Alors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l'espérance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 μ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son écart-type vaut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plus, quand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assez grand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 tooltip="Loi normale"/>
              </a:rPr>
              <a:t>loi normale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 une bonne approximation de la loi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Afin de formuler mathématiquement cette approximation, nous allons poser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et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sorte que l'espérance et l'écart-type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valent respectivement 0 et 1 : la variable est ainsi dite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centrée et réduite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 théorème central limite énonce alors que la suite de variables aléatoires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 converge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 tooltip="Convergence de variables aléatoires"/>
              </a:rPr>
              <a:t>en loi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vers une variable aléatoire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définie sur le même espace probabilisé, et de loi normale centrée réduite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lorsque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tend vers l'infini.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Cela signifie que si Φ est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 tooltip="Fonction de répartition"/>
              </a:rPr>
              <a:t>fonction de répartition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de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alors pour tout réel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ou, de façon équivalente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3" descr="{\displaystyle \sigma {\sqrt {n}}}">
            <a:extLst>
              <a:ext uri="{FF2B5EF4-FFF2-40B4-BE49-F238E27FC236}">
                <a16:creationId xmlns:a16="http://schemas.microsoft.com/office/drawing/2014/main" id="{96F135F6-6E30-E346-A055-0A7FF1A308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54138" y="-12112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utoShape 4" descr="{\displaystyle {\mathcal {N}}(n\mu ,n\sigma ^{2})}">
            <a:extLst>
              <a:ext uri="{FF2B5EF4-FFF2-40B4-BE49-F238E27FC236}">
                <a16:creationId xmlns:a16="http://schemas.microsoft.com/office/drawing/2014/main" id="{464ADBF3-4158-A544-A3D2-86B03D7EC6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944813" y="-9223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AutoShape 5" descr="{\displaystyle {\overline {X}}_{n}={\frac {S_{n}}{n}}={\frac {X_{1}+X_{2}+...+X_{n}}{n}}}">
            <a:extLst>
              <a:ext uri="{FF2B5EF4-FFF2-40B4-BE49-F238E27FC236}">
                <a16:creationId xmlns:a16="http://schemas.microsoft.com/office/drawing/2014/main" id="{F887F2D6-C55E-2148-AFE9-3612842CAD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4794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AutoShape 6" descr="{\displaystyle Z_{n}={\frac {\mathrm {S} _{n}-n\mu }{\sigma {\sqrt {n}}}}={\frac {{\overline {X}}_{n}-\mu }{\sigma /{\sqrt {n}}}}}">
            <a:extLst>
              <a:ext uri="{FF2B5EF4-FFF2-40B4-BE49-F238E27FC236}">
                <a16:creationId xmlns:a16="http://schemas.microsoft.com/office/drawing/2014/main" id="{61F03862-20EA-FB49-8786-B267F7BCB8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38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AutoShape 7" descr="{\mathcal  N}(0,1)">
            <a:extLst>
              <a:ext uri="{FF2B5EF4-FFF2-40B4-BE49-F238E27FC236}">
                <a16:creationId xmlns:a16="http://schemas.microsoft.com/office/drawing/2014/main" id="{5E944888-4FA8-E941-8145-C4502B83AE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71350" y="4048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" name="AutoShape 8" descr="{\mathcal  N}(0,1)">
            <a:extLst>
              <a:ext uri="{FF2B5EF4-FFF2-40B4-BE49-F238E27FC236}">
                <a16:creationId xmlns:a16="http://schemas.microsoft.com/office/drawing/2014/main" id="{34F0F1C9-2998-5B4C-B19A-FEA9317441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98813" y="6937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AutoShape 9" descr="{\displaystyle \lim _{n\to \infty }\mathbb {P} (Z_{n}\leq z)=\Phi (z)}">
            <a:extLst>
              <a:ext uri="{FF2B5EF4-FFF2-40B4-BE49-F238E27FC236}">
                <a16:creationId xmlns:a16="http://schemas.microsoft.com/office/drawing/2014/main" id="{08637126-82D6-014F-9081-87FB6652C9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9826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AutoShape 10" descr="{\displaystyle \lim _{n\to \infty }\mathbb {P} \left({\frac {{\overline {X}}_{n}-\mu }{\sigma /{\sqrt {n}}}}\leq z\right)=\Phi (z)}">
            <a:extLst>
              <a:ext uri="{FF2B5EF4-FFF2-40B4-BE49-F238E27FC236}">
                <a16:creationId xmlns:a16="http://schemas.microsoft.com/office/drawing/2014/main" id="{2743FBF2-E409-3949-B43C-B5442230CC4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1425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F6EA48-2F3A-6F4A-96C7-64C9EBA800A4}"/>
              </a:ext>
            </a:extLst>
          </p:cNvPr>
          <p:cNvSpPr/>
          <p:nvPr/>
        </p:nvSpPr>
        <p:spPr>
          <a:xfrm>
            <a:off x="1887957" y="5841096"/>
            <a:ext cx="84160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Ex: Chaque variable suit une loi de poisson mais leur somme tend vers une loi normale</a:t>
            </a:r>
            <a:endParaRPr lang="en-US">
              <a:hlinkClick r:id="rId8"/>
            </a:endParaRPr>
          </a:p>
          <a:p>
            <a:r>
              <a:rPr lang="en-US">
                <a:hlinkClick r:id="rId8"/>
              </a:rPr>
              <a:t>https://www.youtube.com/watch?v=dlbkaurTAUg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20126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3D9033-A616-1148-AB68-3B0AFA876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661" y="1088571"/>
            <a:ext cx="8805767" cy="493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22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AB22E-707C-2F44-8544-9D2FBB878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063" y="1374688"/>
            <a:ext cx="10515600" cy="4351338"/>
          </a:xfrm>
          <a:ln>
            <a:solidFill>
              <a:srgbClr val="0070C0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b="1">
                <a:hlinkClick r:id="rId2" tooltip="Kolmogorov–Smirnov test"/>
              </a:rPr>
              <a:t>Kolmogorov–Smirnov test</a:t>
            </a:r>
            <a:r>
              <a:rPr lang="en-US" b="1"/>
              <a:t> </a:t>
            </a:r>
            <a:r>
              <a:rPr lang="en-US"/>
              <a:t>(this one only works if the mean and the variance of the normal are assumed known under the null hypothesis),</a:t>
            </a:r>
          </a:p>
          <a:p>
            <a:r>
              <a:rPr lang="en-US" b="1">
                <a:hlinkClick r:id="rId3" tooltip="Shapiro–Wilk test"/>
              </a:rPr>
              <a:t>Shapiro–Wilk test</a:t>
            </a:r>
            <a:r>
              <a:rPr lang="en-US"/>
              <a:t>, </a:t>
            </a:r>
          </a:p>
          <a:p>
            <a:r>
              <a:rPr lang="en-US" b="1">
                <a:hlinkClick r:id="rId4" tooltip="Jarque–Bera test"/>
              </a:rPr>
              <a:t>Jarque–Bera test</a:t>
            </a:r>
            <a:r>
              <a:rPr lang="en-US"/>
              <a:t> : derived from </a:t>
            </a:r>
            <a:r>
              <a:rPr lang="en-US">
                <a:hlinkClick r:id="rId5" tooltip="Skewness"/>
              </a:rPr>
              <a:t>skewness</a:t>
            </a:r>
            <a:r>
              <a:rPr lang="en-US"/>
              <a:t> and </a:t>
            </a:r>
            <a:r>
              <a:rPr lang="en-US">
                <a:hlinkClick r:id="rId6" tooltip="Kurtosis"/>
              </a:rPr>
              <a:t>kurtosis</a:t>
            </a:r>
            <a:r>
              <a:rPr lang="en-US"/>
              <a:t> estimates</a:t>
            </a:r>
          </a:p>
          <a:p>
            <a:r>
              <a:rPr lang="en-US">
                <a:hlinkClick r:id="rId7" tooltip="Anderson–Darling test"/>
              </a:rPr>
              <a:t>Anderson–Darling test</a:t>
            </a:r>
            <a:r>
              <a:rPr lang="en-US"/>
              <a:t>,</a:t>
            </a:r>
          </a:p>
          <a:p>
            <a:r>
              <a:rPr lang="en-US">
                <a:hlinkClick r:id="rId8" tooltip="Cramér–von Mises criterion"/>
              </a:rPr>
              <a:t>Cramér–von Mises criterion</a:t>
            </a:r>
            <a:r>
              <a:rPr lang="en-US"/>
              <a:t>,</a:t>
            </a:r>
          </a:p>
          <a:p>
            <a:r>
              <a:rPr lang="en-US">
                <a:hlinkClick r:id="rId9" tooltip="Lilliefors test"/>
              </a:rPr>
              <a:t>Lilliefors test</a:t>
            </a:r>
            <a:r>
              <a:rPr lang="en-US"/>
              <a:t> (based on the Kolmogorov–Smirnov test, adjusted for when also estimating the mean and variance from the data),</a:t>
            </a:r>
          </a:p>
          <a:p>
            <a:r>
              <a:rPr lang="en-US">
                <a:hlinkClick r:id="rId10" tooltip="D'Agostino's K-squared test"/>
              </a:rPr>
              <a:t>D'Agostino's K-squared test</a:t>
            </a:r>
            <a:r>
              <a:rPr lang="en-US"/>
              <a:t>,</a:t>
            </a:r>
          </a:p>
          <a:p>
            <a:r>
              <a:rPr lang="en-US">
                <a:hlinkClick r:id="rId11" tooltip="Pearson's chi-squared test"/>
              </a:rPr>
              <a:t>Pearson's chi-squared test</a:t>
            </a:r>
            <a:r>
              <a:rPr lang="en-US"/>
              <a:t>.</a:t>
            </a:r>
          </a:p>
          <a:p>
            <a:endParaRPr lang="fr-FR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AF6725E-D55B-CF4D-AE65-11DA0E9B69D5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00FDFF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Test de normalité</a:t>
            </a:r>
          </a:p>
        </p:txBody>
      </p:sp>
    </p:spTree>
    <p:extLst>
      <p:ext uri="{BB962C8B-B14F-4D97-AF65-F5344CB8AC3E}">
        <p14:creationId xmlns:p14="http://schemas.microsoft.com/office/powerpoint/2010/main" val="2881661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FA2DA3C-2222-DE4C-8D5F-5A2F8CFEE96B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426BAD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Dataset: auto-mpg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E31273-A3C0-004D-9ACF-6FFF439D4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6107"/>
            <a:ext cx="12192000" cy="16949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BB4038-4A2C-B54F-BDAE-93F6C0AF7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33405"/>
            <a:ext cx="12192000" cy="312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892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553C210-708D-5744-9E17-6433B7A99DE0}"/>
              </a:ext>
            </a:extLst>
          </p:cNvPr>
          <p:cNvSpPr txBox="1">
            <a:spLocks/>
          </p:cNvSpPr>
          <p:nvPr/>
        </p:nvSpPr>
        <p:spPr>
          <a:xfrm>
            <a:off x="650274" y="3460375"/>
            <a:ext cx="2980001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b="1">
                <a:latin typeface="+mn-lt"/>
              </a:rPr>
              <a:t>Kolmogorov Smirnov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48012-312D-1242-AEA0-4380172548AF}"/>
              </a:ext>
            </a:extLst>
          </p:cNvPr>
          <p:cNvSpPr txBox="1"/>
          <p:nvPr/>
        </p:nvSpPr>
        <p:spPr>
          <a:xfrm>
            <a:off x="3768061" y="1106959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H0: </a:t>
            </a:r>
            <a:r>
              <a:rPr lang="en-US"/>
              <a:t>the population is normally distributed</a:t>
            </a:r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BB05B-E45B-EA4B-B782-420AF31EDAF7}"/>
              </a:ext>
            </a:extLst>
          </p:cNvPr>
          <p:cNvSpPr/>
          <p:nvPr/>
        </p:nvSpPr>
        <p:spPr>
          <a:xfrm>
            <a:off x="3630275" y="3970964"/>
            <a:ext cx="7943291" cy="3693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https://en.m.wikipedia.org/wiki/Kolmogorov%E2%80%93Smirnov_test</a:t>
            </a:r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EFD210C-2FA3-FF44-B972-0F8A98EE2E1C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00FDFF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Shapiro Wilk - Kolmogorov Smirnov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7F5BDC-82C8-754D-B29D-915F2B1CF9DB}"/>
              </a:ext>
            </a:extLst>
          </p:cNvPr>
          <p:cNvSpPr/>
          <p:nvPr/>
        </p:nvSpPr>
        <p:spPr>
          <a:xfrm>
            <a:off x="788060" y="1015310"/>
            <a:ext cx="18053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/>
              <a:t>Shapiro Wilk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23DC3B-5322-A549-A53E-4374FE3D8F54}"/>
              </a:ext>
            </a:extLst>
          </p:cNvPr>
          <p:cNvSpPr/>
          <p:nvPr/>
        </p:nvSpPr>
        <p:spPr>
          <a:xfrm>
            <a:off x="3630275" y="360163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solidFill>
                  <a:srgbClr val="222222"/>
                </a:solidFill>
                <a:latin typeface="-apple-system"/>
              </a:rPr>
              <a:t>H0: </a:t>
            </a:r>
            <a:r>
              <a:rPr lang="en-US"/>
              <a:t>the population is drawn from the reference distribution</a:t>
            </a:r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06F64A-E3D0-9E43-A235-2D7AB0B903DF}"/>
              </a:ext>
            </a:extLst>
          </p:cNvPr>
          <p:cNvSpPr/>
          <p:nvPr/>
        </p:nvSpPr>
        <p:spPr>
          <a:xfrm>
            <a:off x="3768061" y="1475093"/>
            <a:ext cx="58051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3"/>
              </a:rPr>
              <a:t>https://en.wikipedia.org/wiki/Shapiro%E2%80%93Wilk_test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73123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4E4491F-9326-DF42-8352-904D1650A39E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00FDFF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Rendre une variable plus gaussienne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A057C4-11B1-3647-A671-B2D3E354B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2315488"/>
            <a:ext cx="5842000" cy="4381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7F5941-F9DA-3B4A-BC4B-BA80CDDF5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2315488"/>
            <a:ext cx="5842000" cy="4381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ED1C3F-9183-9946-A4C3-0295E22FEFE6}"/>
              </a:ext>
            </a:extLst>
          </p:cNvPr>
          <p:cNvSpPr txBox="1"/>
          <p:nvPr/>
        </p:nvSpPr>
        <p:spPr>
          <a:xfrm>
            <a:off x="7979229" y="1741714"/>
            <a:ext cx="2252540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hist(log(x) +1)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311E22-4E97-8941-8D28-F21EF57443B9}"/>
              </a:ext>
            </a:extLst>
          </p:cNvPr>
          <p:cNvSpPr txBox="1"/>
          <p:nvPr/>
        </p:nvSpPr>
        <p:spPr>
          <a:xfrm>
            <a:off x="2525486" y="1741714"/>
            <a:ext cx="1149674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hist(x)</a:t>
            </a:r>
          </a:p>
        </p:txBody>
      </p:sp>
    </p:spTree>
    <p:extLst>
      <p:ext uri="{BB962C8B-B14F-4D97-AF65-F5344CB8AC3E}">
        <p14:creationId xmlns:p14="http://schemas.microsoft.com/office/powerpoint/2010/main" val="16212841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1F4BA8-F7FB-D849-A97A-DFE950CF4D0B}"/>
              </a:ext>
            </a:extLst>
          </p:cNvPr>
          <p:cNvSpPr txBox="1"/>
          <p:nvPr/>
        </p:nvSpPr>
        <p:spPr>
          <a:xfrm>
            <a:off x="1001486" y="1262743"/>
            <a:ext cx="831349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Ozone dataset</a:t>
            </a:r>
          </a:p>
          <a:p>
            <a:r>
              <a:rPr lang="fr-FR"/>
              <a:t>df = pd.read_csv('ozone.csv')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plotter les distributions des 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sns.pairplot(df)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les 2 tests sur les variables qui semblent le plus proches d'une gaussienne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log et shapiro + 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y = </a:t>
            </a:r>
            <a:r>
              <a:rPr lang="fr-FR"/>
              <a:t>np.log(x+1)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boxcox et shapiro  + 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y = scipy.stats.boxcox(x)</a:t>
            </a:r>
            <a:endParaRPr lang="fr-FR"/>
          </a:p>
          <a:p>
            <a:endParaRPr lang="fr-FR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D9516A-FB1A-7947-A68F-03B2953D7922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A vous – log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42321508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2E62-22D5-7A47-A5EE-3AFA8087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Sampling &amp; Bootstrapping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0562A-6A8D-7E47-BA9E-D2E6FE226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52578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1079E-85BA-124D-BC8E-0AC55E574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sample with replacement – échantilloner avec remplacement</a:t>
            </a:r>
          </a:p>
          <a:p>
            <a:r>
              <a:rPr lang="fr-FR"/>
              <a:t>conservation de la distribution</a:t>
            </a:r>
          </a:p>
          <a:p>
            <a:r>
              <a:rPr lang="fr-FR"/>
              <a:t>pas assez de données =&gt; bootstrap</a:t>
            </a:r>
          </a:p>
          <a:p>
            <a:r>
              <a:rPr lang="en-US" i="1"/>
              <a:t>quantify the uncertainty associated with a given estimator or statistical learning method.</a:t>
            </a:r>
          </a:p>
          <a:p>
            <a:r>
              <a:rPr lang="en-US"/>
              <a:t>Confidence intervalle</a:t>
            </a:r>
            <a:endParaRPr lang="fr-FR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659DA49-3C75-884B-8AD7-75614FA846EA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9DBB02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Boostrapping</a:t>
            </a:r>
          </a:p>
        </p:txBody>
      </p:sp>
    </p:spTree>
    <p:extLst>
      <p:ext uri="{BB962C8B-B14F-4D97-AF65-F5344CB8AC3E}">
        <p14:creationId xmlns:p14="http://schemas.microsoft.com/office/powerpoint/2010/main" val="36245319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87B3D0-B730-A04F-8ACA-F79C6C2D9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3" y="1253331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/>
              <a:t>The bootstrap method works as follows: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Given a data set of size n, sample from the data set n times with replacement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Repeat step 1 m times (e.g., m=10,000)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For each vector produced by step 1, calculate the statistic of interest (e.g., the mean)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The result is a distribution of the statistic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If the statistic of interest is the </a:t>
            </a:r>
            <a:r>
              <a:rPr lang="en-US" b="1"/>
              <a:t>mean</a:t>
            </a:r>
            <a:r>
              <a:rPr lang="en-US"/>
              <a:t>, and assuming m and n is large enough, step 4 should result in a normal distribution</a:t>
            </a:r>
          </a:p>
          <a:p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CB5E40-AA89-F34E-8020-AA8C9B8F941B}"/>
              </a:ext>
            </a:extLst>
          </p:cNvPr>
          <p:cNvSpPr/>
          <p:nvPr/>
        </p:nvSpPr>
        <p:spPr>
          <a:xfrm>
            <a:off x="653143" y="5893673"/>
            <a:ext cx="111578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222222"/>
                </a:solidFill>
                <a:effectLst/>
                <a:latin typeface="Helvetica Neue" panose="02000503000000020004" pitchFamily="2" charset="0"/>
                <a:hlinkClick r:id="rId2"/>
              </a:rPr>
              <a:t>Bootstrap Methods: Another Look at the Jackknife</a:t>
            </a:r>
            <a:endParaRPr lang="en-US" b="0" i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hlinkClick r:id="rId3"/>
              </a:rPr>
              <a:t>https://medium.com/udemy-engineering/three-reasons-we-bootstrap-our-experimentation-data-80d6876ae6f2</a:t>
            </a:r>
            <a:endParaRPr lang="fr-FR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30CAD5E-0384-614A-9D43-21A53B98F642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9DBB02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Boostrapping</a:t>
            </a:r>
          </a:p>
        </p:txBody>
      </p:sp>
    </p:spTree>
    <p:extLst>
      <p:ext uri="{BB962C8B-B14F-4D97-AF65-F5344CB8AC3E}">
        <p14:creationId xmlns:p14="http://schemas.microsoft.com/office/powerpoint/2010/main" val="25230319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8F52156-11B4-A94C-9645-526194334601}"/>
              </a:ext>
            </a:extLst>
          </p:cNvPr>
          <p:cNvSpPr/>
          <p:nvPr/>
        </p:nvSpPr>
        <p:spPr>
          <a:xfrm>
            <a:off x="359228" y="3911378"/>
            <a:ext cx="112884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https://machinelearningmastery.com/calculate-bootstrap-confidence-intervals-machine-learning-results-python/</a:t>
            </a:r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8E95E2-AD88-DF49-B4E3-3C875E8AF09A}"/>
              </a:ext>
            </a:extLst>
          </p:cNvPr>
          <p:cNvSpPr/>
          <p:nvPr/>
        </p:nvSpPr>
        <p:spPr>
          <a:xfrm>
            <a:off x="359229" y="869131"/>
            <a:ext cx="10940143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# estimation de la moyenne</a:t>
            </a:r>
          </a:p>
          <a:p>
            <a:r>
              <a:rPr lang="en-US" b="0" i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a = [1,2,3,-1,-2,-3,4,-2,-2] </a:t>
            </a:r>
          </a:p>
          <a:p>
            <a:r>
              <a:rPr lang="en-US" b="0" i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m = [] </a:t>
            </a:r>
          </a:p>
          <a:p>
            <a:r>
              <a:rPr lang="en-US" b="0" i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for i in range(1000): </a:t>
            </a:r>
          </a:p>
          <a:p>
            <a:r>
              <a:rPr lang="en-US">
                <a:solidFill>
                  <a:schemeClr val="bg1"/>
                </a:solidFill>
                <a:latin typeface="Courier New" panose="02070309020205020404" pitchFamily="49" charset="0"/>
              </a:rPr>
              <a:t>	sample = random.choice(a, size = 200, replace = True)</a:t>
            </a:r>
          </a:p>
          <a:p>
            <a:r>
              <a:rPr lang="en-US" b="0" i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	m.append(np.mean(sample)) </a:t>
            </a:r>
          </a:p>
          <a:p>
            <a:r>
              <a:rPr lang="en-US" b="0" i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plt.boxplot(m)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2D795AA-EA76-5940-A0D0-1B545964DE2F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9DBB02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Boostrapping</a:t>
            </a:r>
          </a:p>
        </p:txBody>
      </p:sp>
    </p:spTree>
    <p:extLst>
      <p:ext uri="{BB962C8B-B14F-4D97-AF65-F5344CB8AC3E}">
        <p14:creationId xmlns:p14="http://schemas.microsoft.com/office/powerpoint/2010/main" val="21244868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6106F-9FB7-174D-B0C0-F0F7BFE0B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p-hacking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0BF86-3350-4749-A8A5-AB7C64154C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67763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4E36AE-2633-E94A-942C-CF120CFD9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693" y="2587172"/>
            <a:ext cx="2959100" cy="4165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A875FC-DA0F-8E4F-950B-E703C9F62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758" y="0"/>
            <a:ext cx="246745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E23715-0F0C-4546-AE9F-8C5AD1C3B6BB}"/>
              </a:ext>
            </a:extLst>
          </p:cNvPr>
          <p:cNvSpPr txBox="1"/>
          <p:nvPr/>
        </p:nvSpPr>
        <p:spPr>
          <a:xfrm>
            <a:off x="402771" y="533400"/>
            <a:ext cx="268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The problem with p-values</a:t>
            </a:r>
          </a:p>
        </p:txBody>
      </p:sp>
    </p:spTree>
    <p:extLst>
      <p:ext uri="{BB962C8B-B14F-4D97-AF65-F5344CB8AC3E}">
        <p14:creationId xmlns:p14="http://schemas.microsoft.com/office/powerpoint/2010/main" val="32139764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C614BF-B29D-624D-94C5-F82ACB02F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74300" cy="1460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953A08-08FF-E945-A9C0-97E9FB9A054E}"/>
              </a:ext>
            </a:extLst>
          </p:cNvPr>
          <p:cNvSpPr/>
          <p:nvPr/>
        </p:nvSpPr>
        <p:spPr>
          <a:xfrm>
            <a:off x="6716638" y="1002268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3"/>
              </a:rPr>
              <a:t>https://www.nature.com/articles/d41586-019-00857-9</a:t>
            </a:r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9A0187-4DC7-6F44-B3F4-E785AA002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700" y="1371600"/>
            <a:ext cx="774706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46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AB84F-B702-6E48-9882-C9A3207A0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70857"/>
            <a:ext cx="10515600" cy="5306106"/>
          </a:xfrm>
        </p:spPr>
        <p:txBody>
          <a:bodyPr>
            <a:normAutofit fontScale="92500" lnSpcReduction="20000"/>
          </a:bodyPr>
          <a:lstStyle/>
          <a:p>
            <a:r>
              <a:rPr lang="fr-FR"/>
              <a:t>Première tache quand on reçoit un nouveau jeu de données</a:t>
            </a:r>
          </a:p>
          <a:p>
            <a:pPr lvl="1"/>
            <a:r>
              <a:rPr lang="fr-FR"/>
              <a:t>nature des variables</a:t>
            </a:r>
          </a:p>
          <a:p>
            <a:pPr lvl="1"/>
            <a:r>
              <a:rPr lang="fr-FR"/>
              <a:t>statistique</a:t>
            </a:r>
          </a:p>
          <a:p>
            <a:pPr lvl="1"/>
            <a:r>
              <a:rPr lang="fr-FR"/>
              <a:t>visualisation</a:t>
            </a:r>
          </a:p>
          <a:p>
            <a:r>
              <a:rPr lang="fr-FR"/>
              <a:t>data dictionnary: </a:t>
            </a:r>
            <a:r>
              <a:rPr lang="fr-FR">
                <a:hlinkClick r:id="rId2"/>
              </a:rPr>
              <a:t>les–arbres</a:t>
            </a:r>
            <a:r>
              <a:rPr lang="fr-FR"/>
              <a:t> sur opendata paris, </a:t>
            </a:r>
            <a:r>
              <a:rPr lang="fr-FR">
                <a:hlinkClick r:id="rId3"/>
              </a:rPr>
              <a:t>UCI</a:t>
            </a:r>
            <a:r>
              <a:rPr lang="fr-FR"/>
              <a:t> repository </a:t>
            </a:r>
          </a:p>
          <a:p>
            <a:endParaRPr lang="fr-FR"/>
          </a:p>
          <a:p>
            <a:pPr marL="0" indent="0">
              <a:buNone/>
            </a:pPr>
            <a:r>
              <a:rPr lang="fr-FR"/>
              <a:t>Explorer les données pourquoi?</a:t>
            </a:r>
          </a:p>
          <a:p>
            <a:r>
              <a:rPr lang="fr-FR"/>
              <a:t>Qualité des données: </a:t>
            </a:r>
          </a:p>
          <a:p>
            <a:pPr lvl="1"/>
            <a:r>
              <a:rPr lang="fr-FR"/>
              <a:t>valeurs manquantes</a:t>
            </a:r>
          </a:p>
          <a:p>
            <a:pPr lvl="1"/>
            <a:r>
              <a:rPr lang="fr-FR"/>
              <a:t>outliers</a:t>
            </a:r>
          </a:p>
          <a:p>
            <a:pPr lvl="1"/>
            <a:r>
              <a:rPr lang="fr-FR"/>
              <a:t>données aberrantes et anomalies</a:t>
            </a:r>
          </a:p>
          <a:p>
            <a:r>
              <a:rPr lang="fr-FR"/>
              <a:t>Propriétés statistiques des données: gaussienne ? poisson ?</a:t>
            </a:r>
          </a:p>
          <a:p>
            <a:r>
              <a:rPr lang="fr-FR"/>
              <a:t>Transformations nécessaires en fonction des modèles choisies: log, normalisation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E715BE6-B44B-8E40-8812-2E429C75DF08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426BAD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accent1">
                    <a:lumMod val="20000"/>
                    <a:lumOff val="80000"/>
                  </a:schemeClr>
                </a:solidFill>
              </a:rPr>
              <a:t>data exploration</a:t>
            </a:r>
          </a:p>
        </p:txBody>
      </p:sp>
    </p:spTree>
    <p:extLst>
      <p:ext uri="{BB962C8B-B14F-4D97-AF65-F5344CB8AC3E}">
        <p14:creationId xmlns:p14="http://schemas.microsoft.com/office/powerpoint/2010/main" val="34259977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D312C5-B922-F04D-ABC5-E04A63D51CB4}"/>
              </a:ext>
            </a:extLst>
          </p:cNvPr>
          <p:cNvSpPr/>
          <p:nvPr/>
        </p:nvSpPr>
        <p:spPr>
          <a:xfrm>
            <a:off x="3048000" y="120831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One reason to avoid such ‘dichotomania’ is that 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all statistics, including </a:t>
            </a:r>
            <a:r>
              <a:rPr lang="en-US" b="0" i="1" u="sng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 values and confidence intervals, naturally vary from study to study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, and often do so to a surprising degree.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In fact, random variation alone can easily lead to large disparities 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values, far beyond falling just to either side of the 0.05 threshold.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For example, even if researchers could conduct two perfect replication studies of some genuine effect, each with 80% power (chance) of achieving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0.05, it would not be very surprising for one to obtain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0.01 and the other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&gt; 0.30. Whether a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 is small or large, caution is warranted.</a:t>
            </a:r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CD8C66-B35A-BF4C-AD66-A295301014BB}"/>
              </a:ext>
            </a:extLst>
          </p:cNvPr>
          <p:cNvSpPr/>
          <p:nvPr/>
        </p:nvSpPr>
        <p:spPr>
          <a:xfrm>
            <a:off x="3048000" y="5280354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2"/>
              </a:rPr>
              <a:t>https://www.nature.com/articles/d41586-019-00857-9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023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F47A-3EE9-384B-B83A-C9FF2A23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Appliquer le bootstrap pour calculer la p-value</a:t>
            </a:r>
          </a:p>
        </p:txBody>
      </p:sp>
    </p:spTree>
    <p:extLst>
      <p:ext uri="{BB962C8B-B14F-4D97-AF65-F5344CB8AC3E}">
        <p14:creationId xmlns:p14="http://schemas.microsoft.com/office/powerpoint/2010/main" val="12904203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326E-04A8-DF4E-BFEA-510F9845B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 – bootstrapping the p-value</a:t>
            </a:r>
          </a:p>
        </p:txBody>
      </p:sp>
    </p:spTree>
    <p:extLst>
      <p:ext uri="{BB962C8B-B14F-4D97-AF65-F5344CB8AC3E}">
        <p14:creationId xmlns:p14="http://schemas.microsoft.com/office/powerpoint/2010/main" val="25414027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6E53-C558-4E43-9D48-C3E9F405B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Recap et exercices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FF7761-2D07-8F45-8AD9-6A5B433A6CB3}"/>
              </a:ext>
            </a:extLst>
          </p:cNvPr>
          <p:cNvSpPr/>
          <p:nvPr/>
        </p:nvSpPr>
        <p:spPr>
          <a:xfrm>
            <a:off x="544286" y="3105835"/>
            <a:ext cx="114844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hlinkClick r:id="rId2"/>
              </a:rPr>
              <a:t>https://github.com/tirthajyoti/Stats-Maths-with-Python/blob/master/Intro_Hypothesis_Testing.ipynb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hlinkClick r:id="rId3"/>
              </a:rPr>
              <a:t>https://towardsdatascience.com/statistical-tests-when-to-use-which-704557554740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hlinkClick r:id="rId4"/>
              </a:rPr>
              <a:t>https://towardsdatascience.com/demystifying-hypothesis-testing-with-simple-python-examples-4997ad3c5294</a:t>
            </a:r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4961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DBDD3-BCC6-D644-85F5-345C3062332A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426BAD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accent1">
                    <a:lumMod val="20000"/>
                    <a:lumOff val="80000"/>
                  </a:schemeClr>
                </a:solidFill>
              </a:rPr>
              <a:t>Exemple: auto-mpg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4F30C9-BCA5-824E-8102-9A0A644D0AC9}"/>
              </a:ext>
            </a:extLst>
          </p:cNvPr>
          <p:cNvSpPr/>
          <p:nvPr/>
        </p:nvSpPr>
        <p:spPr>
          <a:xfrm>
            <a:off x="3048000" y="1997839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/>
              <a:t>* load dataset</a:t>
            </a:r>
          </a:p>
          <a:p>
            <a:r>
              <a:rPr lang="fr-FR"/>
              <a:t>* valeurs categorielles vs numeriques</a:t>
            </a:r>
          </a:p>
          <a:p>
            <a:r>
              <a:rPr lang="fr-FR"/>
              <a:t>* combien de voitures par categorie? value_counts()</a:t>
            </a:r>
          </a:p>
          <a:p>
            <a:r>
              <a:rPr lang="fr-FR"/>
              <a:t>* df.describe()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valeurs manquantes ?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df.isna() df.fillna() np.NaN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distribution des valeurs</a:t>
            </a:r>
          </a:p>
          <a:p>
            <a:r>
              <a:rPr lang="fr-FR"/>
              <a:t>* outliers</a:t>
            </a:r>
          </a:p>
          <a:p>
            <a:r>
              <a:rPr lang="fr-FR"/>
              <a:t>* moyenne consommation par cylindre?</a:t>
            </a:r>
          </a:p>
        </p:txBody>
      </p:sp>
    </p:spTree>
    <p:extLst>
      <p:ext uri="{BB962C8B-B14F-4D97-AF65-F5344CB8AC3E}">
        <p14:creationId xmlns:p14="http://schemas.microsoft.com/office/powerpoint/2010/main" val="3094116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2C3C7-53F4-A34D-B1D9-3491141BC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6172" y="1502537"/>
            <a:ext cx="10515600" cy="1233260"/>
          </a:xfrm>
        </p:spPr>
        <p:txBody>
          <a:bodyPr/>
          <a:lstStyle/>
          <a:p>
            <a:r>
              <a:rPr lang="fr-FR">
                <a:hlinkClick r:id="rId2"/>
              </a:rPr>
              <a:t>Gallery</a:t>
            </a:r>
            <a:endParaRPr lang="fr-FR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39A97F9-4BA6-9240-8B2D-B2424EE69FB6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C04E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Matplotlib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6493E0-FF12-BC4D-A5A3-569835AC2C57}"/>
              </a:ext>
            </a:extLst>
          </p:cNvPr>
          <p:cNvSpPr/>
          <p:nvPr/>
        </p:nvSpPr>
        <p:spPr>
          <a:xfrm>
            <a:off x="936173" y="3631997"/>
            <a:ext cx="1051559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1"/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matplotlib.pyplot as plt</a:t>
            </a:r>
          </a:p>
          <a:p>
            <a:pPr lvl="1"/>
            <a:r>
              <a:rPr lang="fr-FR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définir la figure: </a:t>
            </a:r>
          </a:p>
          <a:p>
            <a:pPr lvl="1"/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fig, ax = plt.subplots(1,1, figsize = (8,6))</a:t>
            </a:r>
          </a:p>
          <a:p>
            <a:pPr lvl="1"/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plt.scatter(df.horsepower, df.cylinder, color = 'blue', label = 'mpg')</a:t>
            </a:r>
          </a:p>
          <a:p>
            <a:pPr lvl="1"/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plt.tight_layout()</a:t>
            </a:r>
          </a:p>
          <a:p>
            <a:pPr lvl="1"/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plt.legend()</a:t>
            </a:r>
          </a:p>
          <a:p>
            <a:pPr lvl="1"/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plt.grid()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08C8AA-09E4-7D48-99D4-467FC20DC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172" y="1532474"/>
            <a:ext cx="81280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48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1E4557-CE4E-504A-BCB2-BCE45B6C37AD}"/>
              </a:ext>
            </a:extLst>
          </p:cNvPr>
          <p:cNvSpPr/>
          <p:nvPr/>
        </p:nvSpPr>
        <p:spPr>
          <a:xfrm>
            <a:off x="1338943" y="5620435"/>
            <a:ext cx="102434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/>
              <a:t>https://towardsdatascience.com/bar-chart-race-in-python-with-matplotlib-8e687a5c8a41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C6BC55-1391-E24A-A665-158162ECA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1809750"/>
            <a:ext cx="57658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72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5046A-7127-724B-89AF-48DEF4370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85" y="1144915"/>
            <a:ext cx="10515600" cy="646331"/>
          </a:xfrm>
        </p:spPr>
        <p:txBody>
          <a:bodyPr/>
          <a:lstStyle/>
          <a:p>
            <a:r>
              <a:rPr lang="fr-FR"/>
              <a:t>Seaborn on top of matplotlib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44D057-EF24-B549-8B78-5296925DB676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C04E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Seaborn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1E382F-F0CC-CF44-BEC4-73D5F354D65B}"/>
              </a:ext>
            </a:extLst>
          </p:cNvPr>
          <p:cNvSpPr/>
          <p:nvPr/>
        </p:nvSpPr>
        <p:spPr>
          <a:xfrm>
            <a:off x="1212933" y="2874220"/>
            <a:ext cx="4780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2"/>
              </a:rPr>
              <a:t>https://seaborn.pydata.org/examples/index.html</a:t>
            </a:r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71AC18-D5A6-D040-944E-423DBF7E3143}"/>
              </a:ext>
            </a:extLst>
          </p:cNvPr>
          <p:cNvSpPr/>
          <p:nvPr/>
        </p:nvSpPr>
        <p:spPr>
          <a:xfrm>
            <a:off x="1212932" y="3592678"/>
            <a:ext cx="67227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https://seaborn.pydata.org/examples/regression_marginals.html</a:t>
            </a:r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A97833-4FB3-0043-874B-A8612CC37C9E}"/>
              </a:ext>
            </a:extLst>
          </p:cNvPr>
          <p:cNvSpPr txBox="1"/>
          <p:nvPr/>
        </p:nvSpPr>
        <p:spPr>
          <a:xfrm>
            <a:off x="370114" y="4855029"/>
            <a:ext cx="10791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Voir aussi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plot.ly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bokeh</a:t>
            </a:r>
          </a:p>
        </p:txBody>
      </p:sp>
    </p:spTree>
    <p:extLst>
      <p:ext uri="{BB962C8B-B14F-4D97-AF65-F5344CB8AC3E}">
        <p14:creationId xmlns:p14="http://schemas.microsoft.com/office/powerpoint/2010/main" val="3602527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C5BF66-BEFE-1F49-A404-2E1A6F689B70}"/>
              </a:ext>
            </a:extLst>
          </p:cNvPr>
          <p:cNvSpPr txBox="1"/>
          <p:nvPr/>
        </p:nvSpPr>
        <p:spPr>
          <a:xfrm>
            <a:off x="1676399" y="1277790"/>
            <a:ext cx="35670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Ne pas surcharger la figure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Enlever les axes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Mettre les chiffres dans la figure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Reduire le bruit, les couleurs, …</a:t>
            </a:r>
          </a:p>
          <a:p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9E2DE-482F-774A-9001-7BCD19070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155" y="3391747"/>
            <a:ext cx="10033689" cy="310417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93F3640-0318-5E4B-82B7-CC8020417FDC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C04E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Best practice en data visualisation</a:t>
            </a:r>
          </a:p>
        </p:txBody>
      </p:sp>
    </p:spTree>
    <p:extLst>
      <p:ext uri="{BB962C8B-B14F-4D97-AF65-F5344CB8AC3E}">
        <p14:creationId xmlns:p14="http://schemas.microsoft.com/office/powerpoint/2010/main" val="327314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10109</TotalTime>
  <Words>1565</Words>
  <Application>Microsoft Macintosh PowerPoint</Application>
  <PresentationFormat>Widescreen</PresentationFormat>
  <Paragraphs>269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-apple-system</vt:lpstr>
      <vt:lpstr>Arial</vt:lpstr>
      <vt:lpstr>Calibri</vt:lpstr>
      <vt:lpstr>Calibri Light</vt:lpstr>
      <vt:lpstr>Courier New</vt:lpstr>
      <vt:lpstr>Helvetica Neue</vt:lpstr>
      <vt:lpstr>Lora</vt:lpstr>
      <vt:lpstr>Office Theme</vt:lpstr>
      <vt:lpstr>Exploration des données &amp; tests statistiques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Graphiques usuels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Tests statistiques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Distribution gaussienne</vt:lpstr>
      <vt:lpstr>Distribution gaussienne – normal distribution</vt:lpstr>
      <vt:lpstr>PowerPoint Presentation</vt:lpstr>
      <vt:lpstr>Theoreme central limite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Sampling &amp; Bootstrapping</vt:lpstr>
      <vt:lpstr>PowerPoint Presentation</vt:lpstr>
      <vt:lpstr>PowerPoint Presentation</vt:lpstr>
      <vt:lpstr>PowerPoint Presentation</vt:lpstr>
      <vt:lpstr>p-hacking</vt:lpstr>
      <vt:lpstr>PowerPoint Presentation</vt:lpstr>
      <vt:lpstr>PowerPoint Presentation</vt:lpstr>
      <vt:lpstr>PowerPoint Presentation</vt:lpstr>
      <vt:lpstr>Appliquer le bootstrap pour calculer la p-value</vt:lpstr>
      <vt:lpstr>A vous – bootstrapping the p-value</vt:lpstr>
      <vt:lpstr>Recap et exercices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1 &amp; tests statistiques</dc:title>
  <dc:creator>Alex Perrier</dc:creator>
  <cp:lastModifiedBy>Alex Perrier</cp:lastModifiedBy>
  <cp:revision>128</cp:revision>
  <dcterms:created xsi:type="dcterms:W3CDTF">2019-09-07T17:33:54Z</dcterms:created>
  <dcterms:modified xsi:type="dcterms:W3CDTF">2019-09-17T20:30:57Z</dcterms:modified>
</cp:coreProperties>
</file>

<file path=docProps/thumbnail.jpeg>
</file>